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Kite One" charset="1" panose="02000503040000020003"/>
      <p:regular r:id="rId30"/>
    </p:embeddedFont>
    <p:embeddedFont>
      <p:font typeface="Playwrite US Modern" charset="1" panose="00000000000000000000"/>
      <p:regular r:id="rId31"/>
    </p:embeddedFont>
    <p:embeddedFont>
      <p:font typeface="League Spartan" charset="1" panose="00000800000000000000"/>
      <p:regular r:id="rId32"/>
    </p:embeddedFont>
    <p:embeddedFont>
      <p:font typeface="TT Octosquares Compressed" charset="1" panose="0201000104000008030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arxiv.org/abs/2402.07630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VgQD5BvU.mp4" Type="http://schemas.openxmlformats.org/officeDocument/2006/relationships/video"/><Relationship Id="rId4" Target="../media/VAGVgQD5BvU.mp4" Type="http://schemas.microsoft.com/office/2007/relationships/media"/><Relationship Id="rId5" Target="../media/image4.jpeg" Type="http://schemas.openxmlformats.org/officeDocument/2006/relationships/image"/><Relationship Id="rId6" Target="../media/VAGVgSYkazA.mp4" Type="http://schemas.openxmlformats.org/officeDocument/2006/relationships/video"/><Relationship Id="rId7" Target="../media/VAGVgSYkaz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Relationship Id="rId4" Target="../media/VAGVigF92Aw.mp4" Type="http://schemas.openxmlformats.org/officeDocument/2006/relationships/video"/><Relationship Id="rId5" Target="../media/VAGVigF92Aw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365" y="-774600"/>
            <a:ext cx="18288000" cy="12316895"/>
          </a:xfrm>
          <a:custGeom>
            <a:avLst/>
            <a:gdLst/>
            <a:ahLst/>
            <a:cxnLst/>
            <a:rect r="r" b="b" t="t" l="l"/>
            <a:pathLst>
              <a:path h="12316895" w="18288000">
                <a:moveTo>
                  <a:pt x="0" y="0"/>
                </a:moveTo>
                <a:lnTo>
                  <a:pt x="18288000" y="0"/>
                </a:lnTo>
                <a:lnTo>
                  <a:pt x="18288000" y="12316895"/>
                </a:lnTo>
                <a:lnTo>
                  <a:pt x="0" y="1231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" t="0" r="-1900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54308" y="8970328"/>
            <a:ext cx="509313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LLM Memory Representation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5888" y="4172585"/>
            <a:ext cx="6550816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GRAPH -based Retrieval-Augmented Generation (GRAG)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1243" y="9629259"/>
            <a:ext cx="3387447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Microsof\graphrag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98946" y="1631950"/>
            <a:ext cx="8053445" cy="3593465"/>
            <a:chOff x="0" y="0"/>
            <a:chExt cx="1247689" cy="5567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7689" cy="556722"/>
            </a:xfrm>
            <a:custGeom>
              <a:avLst/>
              <a:gdLst/>
              <a:ahLst/>
              <a:cxnLst/>
              <a:rect r="r" b="b" t="t" l="l"/>
              <a:pathLst>
                <a:path h="556722" w="1247689">
                  <a:moveTo>
                    <a:pt x="22110" y="0"/>
                  </a:moveTo>
                  <a:lnTo>
                    <a:pt x="1225579" y="0"/>
                  </a:lnTo>
                  <a:cubicBezTo>
                    <a:pt x="1237790" y="0"/>
                    <a:pt x="1247689" y="9899"/>
                    <a:pt x="1247689" y="22110"/>
                  </a:cubicBezTo>
                  <a:lnTo>
                    <a:pt x="1247689" y="534611"/>
                  </a:lnTo>
                  <a:cubicBezTo>
                    <a:pt x="1247689" y="540475"/>
                    <a:pt x="1245360" y="546099"/>
                    <a:pt x="1241213" y="550246"/>
                  </a:cubicBezTo>
                  <a:cubicBezTo>
                    <a:pt x="1237067" y="554392"/>
                    <a:pt x="1231443" y="556722"/>
                    <a:pt x="1225579" y="556722"/>
                  </a:cubicBezTo>
                  <a:lnTo>
                    <a:pt x="22110" y="556722"/>
                  </a:lnTo>
                  <a:cubicBezTo>
                    <a:pt x="16246" y="556722"/>
                    <a:pt x="10622" y="554392"/>
                    <a:pt x="6476" y="550246"/>
                  </a:cubicBezTo>
                  <a:cubicBezTo>
                    <a:pt x="2329" y="546099"/>
                    <a:pt x="0" y="540475"/>
                    <a:pt x="0" y="534611"/>
                  </a:cubicBezTo>
                  <a:lnTo>
                    <a:pt x="0" y="22110"/>
                  </a:lnTo>
                  <a:cubicBezTo>
                    <a:pt x="0" y="16246"/>
                    <a:pt x="2329" y="10622"/>
                    <a:pt x="6476" y="6476"/>
                  </a:cubicBezTo>
                  <a:cubicBezTo>
                    <a:pt x="10622" y="2329"/>
                    <a:pt x="16246" y="0"/>
                    <a:pt x="221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121656" b="-7408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5104" y="6260031"/>
            <a:ext cx="8975922" cy="3171271"/>
            <a:chOff x="0" y="0"/>
            <a:chExt cx="1390605" cy="491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0605" cy="491313"/>
            </a:xfrm>
            <a:custGeom>
              <a:avLst/>
              <a:gdLst/>
              <a:ahLst/>
              <a:cxnLst/>
              <a:rect r="r" b="b" t="t" l="l"/>
              <a:pathLst>
                <a:path h="491313" w="1390605">
                  <a:moveTo>
                    <a:pt x="19838" y="0"/>
                  </a:moveTo>
                  <a:lnTo>
                    <a:pt x="1370767" y="0"/>
                  </a:lnTo>
                  <a:cubicBezTo>
                    <a:pt x="1381724" y="0"/>
                    <a:pt x="1390605" y="8882"/>
                    <a:pt x="1390605" y="19838"/>
                  </a:cubicBezTo>
                  <a:lnTo>
                    <a:pt x="1390605" y="471475"/>
                  </a:lnTo>
                  <a:cubicBezTo>
                    <a:pt x="1390605" y="482431"/>
                    <a:pt x="1381724" y="491313"/>
                    <a:pt x="1370767" y="491313"/>
                  </a:cubicBezTo>
                  <a:lnTo>
                    <a:pt x="19838" y="491313"/>
                  </a:lnTo>
                  <a:cubicBezTo>
                    <a:pt x="8882" y="491313"/>
                    <a:pt x="0" y="482431"/>
                    <a:pt x="0" y="471475"/>
                  </a:cubicBezTo>
                  <a:lnTo>
                    <a:pt x="0" y="19838"/>
                  </a:lnTo>
                  <a:cubicBezTo>
                    <a:pt x="0" y="8882"/>
                    <a:pt x="8882" y="0"/>
                    <a:pt x="1983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0126" r="-12192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80395" y="962025"/>
            <a:ext cx="212026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EDAD8"/>
                </a:solidFill>
                <a:latin typeface="Kite One"/>
                <a:ea typeface="Kite One"/>
                <a:cs typeface="Kite One"/>
                <a:sym typeface="Kite One"/>
              </a:rPr>
              <a:t>Key Steps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63907" y="2777808"/>
            <a:ext cx="532712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AutoNum type="arabicPeriod" startAt="1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 Indexing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:  Embedding nodes and edges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1026" y="7269748"/>
            <a:ext cx="5374572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2.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Retrieval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:  Selecting relevent nodes and edges for the query.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20251" y="9807582"/>
            <a:ext cx="3030260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source:G-Retriver X.He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5508" y="2071370"/>
            <a:ext cx="11502261" cy="2322423"/>
            <a:chOff x="0" y="0"/>
            <a:chExt cx="1782001" cy="359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2001" cy="359804"/>
            </a:xfrm>
            <a:custGeom>
              <a:avLst/>
              <a:gdLst/>
              <a:ahLst/>
              <a:cxnLst/>
              <a:rect r="r" b="b" t="t" l="l"/>
              <a:pathLst>
                <a:path h="359804" w="1782001">
                  <a:moveTo>
                    <a:pt x="15481" y="0"/>
                  </a:moveTo>
                  <a:lnTo>
                    <a:pt x="1766520" y="0"/>
                  </a:lnTo>
                  <a:cubicBezTo>
                    <a:pt x="1770626" y="0"/>
                    <a:pt x="1774564" y="1631"/>
                    <a:pt x="1777467" y="4534"/>
                  </a:cubicBezTo>
                  <a:cubicBezTo>
                    <a:pt x="1780370" y="7437"/>
                    <a:pt x="1782001" y="11375"/>
                    <a:pt x="1782001" y="15481"/>
                  </a:cubicBezTo>
                  <a:lnTo>
                    <a:pt x="1782001" y="344323"/>
                  </a:lnTo>
                  <a:cubicBezTo>
                    <a:pt x="1782001" y="348429"/>
                    <a:pt x="1780370" y="352367"/>
                    <a:pt x="1777467" y="355270"/>
                  </a:cubicBezTo>
                  <a:cubicBezTo>
                    <a:pt x="1774564" y="358173"/>
                    <a:pt x="1770626" y="359804"/>
                    <a:pt x="1766520" y="359804"/>
                  </a:cubicBezTo>
                  <a:lnTo>
                    <a:pt x="15481" y="359804"/>
                  </a:lnTo>
                  <a:cubicBezTo>
                    <a:pt x="11375" y="359804"/>
                    <a:pt x="7437" y="358173"/>
                    <a:pt x="4534" y="355270"/>
                  </a:cubicBezTo>
                  <a:cubicBezTo>
                    <a:pt x="1631" y="352367"/>
                    <a:pt x="0" y="348429"/>
                    <a:pt x="0" y="344323"/>
                  </a:cubicBezTo>
                  <a:lnTo>
                    <a:pt x="0" y="15481"/>
                  </a:lnTo>
                  <a:cubicBezTo>
                    <a:pt x="0" y="11375"/>
                    <a:pt x="1631" y="7437"/>
                    <a:pt x="4534" y="4534"/>
                  </a:cubicBezTo>
                  <a:cubicBezTo>
                    <a:pt x="7437" y="1631"/>
                    <a:pt x="11375" y="0"/>
                    <a:pt x="15481" y="0"/>
                  </a:cubicBezTo>
                  <a:close/>
                </a:path>
              </a:pathLst>
            </a:custGeom>
            <a:blipFill>
              <a:blip r:embed="rId3"/>
              <a:stretch>
                <a:fillRect l="-82662" t="-219149" r="-121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70624" y="4985354"/>
            <a:ext cx="11039712" cy="4843855"/>
            <a:chOff x="0" y="0"/>
            <a:chExt cx="1710340" cy="750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0340" cy="750440"/>
            </a:xfrm>
            <a:custGeom>
              <a:avLst/>
              <a:gdLst/>
              <a:ahLst/>
              <a:cxnLst/>
              <a:rect r="r" b="b" t="t" l="l"/>
              <a:pathLst>
                <a:path h="750440" w="1710340">
                  <a:moveTo>
                    <a:pt x="16129" y="0"/>
                  </a:moveTo>
                  <a:lnTo>
                    <a:pt x="1694211" y="0"/>
                  </a:lnTo>
                  <a:cubicBezTo>
                    <a:pt x="1703119" y="0"/>
                    <a:pt x="1710340" y="7221"/>
                    <a:pt x="1710340" y="16129"/>
                  </a:cubicBezTo>
                  <a:lnTo>
                    <a:pt x="1710340" y="734310"/>
                  </a:lnTo>
                  <a:cubicBezTo>
                    <a:pt x="1710340" y="738588"/>
                    <a:pt x="1708641" y="742691"/>
                    <a:pt x="1705616" y="745716"/>
                  </a:cubicBezTo>
                  <a:cubicBezTo>
                    <a:pt x="1702591" y="748741"/>
                    <a:pt x="1698489" y="750440"/>
                    <a:pt x="1694211" y="750440"/>
                  </a:cubicBezTo>
                  <a:lnTo>
                    <a:pt x="16129" y="750440"/>
                  </a:lnTo>
                  <a:cubicBezTo>
                    <a:pt x="11852" y="750440"/>
                    <a:pt x="7749" y="748741"/>
                    <a:pt x="4724" y="745716"/>
                  </a:cubicBezTo>
                  <a:cubicBezTo>
                    <a:pt x="1699" y="742691"/>
                    <a:pt x="0" y="738588"/>
                    <a:pt x="0" y="734310"/>
                  </a:cubicBezTo>
                  <a:lnTo>
                    <a:pt x="0" y="16129"/>
                  </a:lnTo>
                  <a:cubicBezTo>
                    <a:pt x="0" y="11852"/>
                    <a:pt x="1699" y="7749"/>
                    <a:pt x="4724" y="4724"/>
                  </a:cubicBezTo>
                  <a:cubicBezTo>
                    <a:pt x="7749" y="1699"/>
                    <a:pt x="11852" y="0"/>
                    <a:pt x="16129" y="0"/>
                  </a:cubicBezTo>
                  <a:close/>
                </a:path>
              </a:pathLst>
            </a:custGeom>
            <a:blipFill>
              <a:blip r:embed="rId3"/>
              <a:stretch>
                <a:fillRect l="-79964" t="0" r="0" b="-4373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887769" y="2318764"/>
            <a:ext cx="595276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3.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Subgraph Construction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Using PCST  to build a subgraph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1395" y="7108037"/>
            <a:ext cx="539288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4. 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Generation: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Generating an answer based on the subgraph.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0251" y="9807582"/>
            <a:ext cx="3030260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source:G-Retriver X.He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90987" y="1922422"/>
            <a:ext cx="13144377" cy="2668812"/>
            <a:chOff x="0" y="0"/>
            <a:chExt cx="2036408" cy="413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6408" cy="413469"/>
            </a:xfrm>
            <a:custGeom>
              <a:avLst/>
              <a:gdLst/>
              <a:ahLst/>
              <a:cxnLst/>
              <a:rect r="r" b="b" t="t" l="l"/>
              <a:pathLst>
                <a:path h="413469" w="2036408">
                  <a:moveTo>
                    <a:pt x="13547" y="0"/>
                  </a:moveTo>
                  <a:lnTo>
                    <a:pt x="2022861" y="0"/>
                  </a:lnTo>
                  <a:cubicBezTo>
                    <a:pt x="2026454" y="0"/>
                    <a:pt x="2029900" y="1427"/>
                    <a:pt x="2032440" y="3968"/>
                  </a:cubicBezTo>
                  <a:cubicBezTo>
                    <a:pt x="2034981" y="6508"/>
                    <a:pt x="2036408" y="9954"/>
                    <a:pt x="2036408" y="13547"/>
                  </a:cubicBezTo>
                  <a:lnTo>
                    <a:pt x="2036408" y="399922"/>
                  </a:lnTo>
                  <a:cubicBezTo>
                    <a:pt x="2036408" y="407404"/>
                    <a:pt x="2030343" y="413469"/>
                    <a:pt x="2022861" y="413469"/>
                  </a:cubicBezTo>
                  <a:lnTo>
                    <a:pt x="13547" y="413469"/>
                  </a:lnTo>
                  <a:cubicBezTo>
                    <a:pt x="6065" y="413469"/>
                    <a:pt x="0" y="407404"/>
                    <a:pt x="0" y="399922"/>
                  </a:cubicBezTo>
                  <a:lnTo>
                    <a:pt x="0" y="13547"/>
                  </a:lnTo>
                  <a:cubicBezTo>
                    <a:pt x="0" y="6065"/>
                    <a:pt x="6065" y="0"/>
                    <a:pt x="1354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619" r="0" b="-17495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90987" y="4871199"/>
            <a:ext cx="13144377" cy="5049196"/>
            <a:chOff x="0" y="0"/>
            <a:chExt cx="2036408" cy="782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6408" cy="782253"/>
            </a:xfrm>
            <a:custGeom>
              <a:avLst/>
              <a:gdLst/>
              <a:ahLst/>
              <a:cxnLst/>
              <a:rect r="r" b="b" t="t" l="l"/>
              <a:pathLst>
                <a:path h="782253" w="2036408">
                  <a:moveTo>
                    <a:pt x="13547" y="0"/>
                  </a:moveTo>
                  <a:lnTo>
                    <a:pt x="2022861" y="0"/>
                  </a:lnTo>
                  <a:cubicBezTo>
                    <a:pt x="2026454" y="0"/>
                    <a:pt x="2029900" y="1427"/>
                    <a:pt x="2032440" y="3968"/>
                  </a:cubicBezTo>
                  <a:cubicBezTo>
                    <a:pt x="2034981" y="6508"/>
                    <a:pt x="2036408" y="9954"/>
                    <a:pt x="2036408" y="13547"/>
                  </a:cubicBezTo>
                  <a:lnTo>
                    <a:pt x="2036408" y="768706"/>
                  </a:lnTo>
                  <a:cubicBezTo>
                    <a:pt x="2036408" y="776187"/>
                    <a:pt x="2030343" y="782253"/>
                    <a:pt x="2022861" y="782253"/>
                  </a:cubicBezTo>
                  <a:lnTo>
                    <a:pt x="13547" y="782253"/>
                  </a:lnTo>
                  <a:cubicBezTo>
                    <a:pt x="6065" y="782253"/>
                    <a:pt x="0" y="776187"/>
                    <a:pt x="0" y="768706"/>
                  </a:cubicBezTo>
                  <a:lnTo>
                    <a:pt x="0" y="13547"/>
                  </a:lnTo>
                  <a:cubicBezTo>
                    <a:pt x="0" y="6065"/>
                    <a:pt x="6065" y="0"/>
                    <a:pt x="13547" y="0"/>
                  </a:cubicBezTo>
                  <a:close/>
                </a:path>
              </a:pathLst>
            </a:custGeom>
            <a:blipFill>
              <a:blip r:embed="rId3"/>
              <a:stretch>
                <a:fillRect l="-4740" t="-63972" r="-698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1340" y="1987899"/>
            <a:ext cx="176379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Results</a:t>
            </a:r>
            <a:r>
              <a:rPr lang="en-US" sz="3999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89886" y="4293553"/>
            <a:ext cx="5080873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Efficiency Gains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Performance Comparson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Hallucination Reduction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0251" y="9807582"/>
            <a:ext cx="3030260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source:G-Retriver X.He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01453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1"/>
                </a:lnTo>
                <a:lnTo>
                  <a:pt x="0" y="733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3033" y="3486660"/>
            <a:ext cx="8500286" cy="6378073"/>
            <a:chOff x="0" y="0"/>
            <a:chExt cx="1316917" cy="988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6917" cy="988130"/>
            </a:xfrm>
            <a:custGeom>
              <a:avLst/>
              <a:gdLst/>
              <a:ahLst/>
              <a:cxnLst/>
              <a:rect r="r" b="b" t="t" l="l"/>
              <a:pathLst>
                <a:path h="988130" w="1316917">
                  <a:moveTo>
                    <a:pt x="20948" y="0"/>
                  </a:moveTo>
                  <a:lnTo>
                    <a:pt x="1295969" y="0"/>
                  </a:lnTo>
                  <a:cubicBezTo>
                    <a:pt x="1301525" y="0"/>
                    <a:pt x="1306853" y="2207"/>
                    <a:pt x="1310781" y="6136"/>
                  </a:cubicBezTo>
                  <a:cubicBezTo>
                    <a:pt x="1314710" y="10064"/>
                    <a:pt x="1316917" y="15392"/>
                    <a:pt x="1316917" y="20948"/>
                  </a:cubicBezTo>
                  <a:lnTo>
                    <a:pt x="1316917" y="967182"/>
                  </a:lnTo>
                  <a:cubicBezTo>
                    <a:pt x="1316917" y="978752"/>
                    <a:pt x="1307538" y="988130"/>
                    <a:pt x="1295969" y="988130"/>
                  </a:cubicBezTo>
                  <a:lnTo>
                    <a:pt x="20948" y="988130"/>
                  </a:lnTo>
                  <a:cubicBezTo>
                    <a:pt x="9379" y="988130"/>
                    <a:pt x="0" y="978752"/>
                    <a:pt x="0" y="967182"/>
                  </a:cubicBezTo>
                  <a:lnTo>
                    <a:pt x="0" y="20948"/>
                  </a:lnTo>
                  <a:cubicBezTo>
                    <a:pt x="0" y="9379"/>
                    <a:pt x="9379" y="0"/>
                    <a:pt x="20948" y="0"/>
                  </a:cubicBezTo>
                  <a:close/>
                </a:path>
              </a:pathLst>
            </a:custGeom>
            <a:blipFill>
              <a:blip r:embed="rId3"/>
              <a:stretch>
                <a:fillRect l="-222" t="0" r="-22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6361" y="646750"/>
            <a:ext cx="6888027" cy="6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4050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 OF PAPER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5391" y="2023745"/>
            <a:ext cx="1082226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Title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:- “Graph Retrieval-Augmented Generation (GRAG)”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361" y="2757799"/>
            <a:ext cx="1062896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Authors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:-  Yuntong Hu, Zhihan Lei, Zheng Zhang, Bo Pan, Chen Ling, Liag Zhao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    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361" y="4810281"/>
            <a:ext cx="8826671" cy="39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EDAD8"/>
                </a:solidFill>
                <a:latin typeface="Kite One"/>
                <a:ea typeface="Kite One"/>
                <a:cs typeface="Kite One"/>
                <a:sym typeface="Kite One"/>
              </a:rPr>
              <a:t>Motivation:- 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Traditional RAG  fails  using graph-based data.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Need to incorporate both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textual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content and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graph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topology in retrieval for better results.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Subgraph construction (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NP Hard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3489" y="9807582"/>
            <a:ext cx="2586633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GRAG Y.Hu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5478" y="2490400"/>
            <a:ext cx="17377045" cy="7359577"/>
            <a:chOff x="0" y="0"/>
            <a:chExt cx="2692159" cy="114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2159" cy="1140191"/>
            </a:xfrm>
            <a:custGeom>
              <a:avLst/>
              <a:gdLst/>
              <a:ahLst/>
              <a:cxnLst/>
              <a:rect r="r" b="b" t="t" l="l"/>
              <a:pathLst>
                <a:path h="1140191" w="2692159">
                  <a:moveTo>
                    <a:pt x="10247" y="0"/>
                  </a:moveTo>
                  <a:lnTo>
                    <a:pt x="2681912" y="0"/>
                  </a:lnTo>
                  <a:cubicBezTo>
                    <a:pt x="2684630" y="0"/>
                    <a:pt x="2687236" y="1080"/>
                    <a:pt x="2689158" y="3001"/>
                  </a:cubicBezTo>
                  <a:cubicBezTo>
                    <a:pt x="2691079" y="4923"/>
                    <a:pt x="2692159" y="7529"/>
                    <a:pt x="2692159" y="10247"/>
                  </a:cubicBezTo>
                  <a:lnTo>
                    <a:pt x="2692159" y="1129944"/>
                  </a:lnTo>
                  <a:cubicBezTo>
                    <a:pt x="2692159" y="1135603"/>
                    <a:pt x="2687571" y="1140191"/>
                    <a:pt x="2681912" y="1140191"/>
                  </a:cubicBezTo>
                  <a:lnTo>
                    <a:pt x="10247" y="1140191"/>
                  </a:lnTo>
                  <a:cubicBezTo>
                    <a:pt x="7529" y="1140191"/>
                    <a:pt x="4923" y="1139111"/>
                    <a:pt x="3001" y="1137190"/>
                  </a:cubicBezTo>
                  <a:cubicBezTo>
                    <a:pt x="1080" y="1135268"/>
                    <a:pt x="0" y="1132662"/>
                    <a:pt x="0" y="1129944"/>
                  </a:cubicBezTo>
                  <a:lnTo>
                    <a:pt x="0" y="10247"/>
                  </a:lnTo>
                  <a:cubicBezTo>
                    <a:pt x="0" y="7529"/>
                    <a:pt x="1080" y="4923"/>
                    <a:pt x="3001" y="3001"/>
                  </a:cubicBezTo>
                  <a:cubicBezTo>
                    <a:pt x="4923" y="1080"/>
                    <a:pt x="7529" y="0"/>
                    <a:pt x="1024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5478" y="670877"/>
            <a:ext cx="914400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Limitations of  RAG  and  Need of GRAG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13489" y="9807582"/>
            <a:ext cx="2586633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GRAG Y.Hu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17525" y="1028700"/>
            <a:ext cx="8080210" cy="4519447"/>
            <a:chOff x="0" y="0"/>
            <a:chExt cx="1251836" cy="7001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1836" cy="700181"/>
            </a:xfrm>
            <a:custGeom>
              <a:avLst/>
              <a:gdLst/>
              <a:ahLst/>
              <a:cxnLst/>
              <a:rect r="r" b="b" t="t" l="l"/>
              <a:pathLst>
                <a:path h="700181" w="1251836">
                  <a:moveTo>
                    <a:pt x="22037" y="0"/>
                  </a:moveTo>
                  <a:lnTo>
                    <a:pt x="1229799" y="0"/>
                  </a:lnTo>
                  <a:cubicBezTo>
                    <a:pt x="1241970" y="0"/>
                    <a:pt x="1251836" y="9866"/>
                    <a:pt x="1251836" y="22037"/>
                  </a:cubicBezTo>
                  <a:lnTo>
                    <a:pt x="1251836" y="678144"/>
                  </a:lnTo>
                  <a:cubicBezTo>
                    <a:pt x="1251836" y="683988"/>
                    <a:pt x="1249514" y="689593"/>
                    <a:pt x="1245381" y="693726"/>
                  </a:cubicBezTo>
                  <a:cubicBezTo>
                    <a:pt x="1241249" y="697859"/>
                    <a:pt x="1235643" y="700181"/>
                    <a:pt x="1229799" y="700181"/>
                  </a:cubicBezTo>
                  <a:lnTo>
                    <a:pt x="22037" y="700181"/>
                  </a:lnTo>
                  <a:cubicBezTo>
                    <a:pt x="16192" y="700181"/>
                    <a:pt x="10587" y="697859"/>
                    <a:pt x="6455" y="693726"/>
                  </a:cubicBezTo>
                  <a:cubicBezTo>
                    <a:pt x="2322" y="689593"/>
                    <a:pt x="0" y="683988"/>
                    <a:pt x="0" y="678144"/>
                  </a:cubicBezTo>
                  <a:lnTo>
                    <a:pt x="0" y="22037"/>
                  </a:lnTo>
                  <a:cubicBezTo>
                    <a:pt x="0" y="16192"/>
                    <a:pt x="2322" y="10587"/>
                    <a:pt x="6455" y="6455"/>
                  </a:cubicBezTo>
                  <a:cubicBezTo>
                    <a:pt x="10587" y="2322"/>
                    <a:pt x="16192" y="0"/>
                    <a:pt x="22037" y="0"/>
                  </a:cubicBezTo>
                  <a:close/>
                </a:path>
              </a:pathLst>
            </a:custGeom>
            <a:blipFill>
              <a:blip r:embed="rId3"/>
              <a:stretch>
                <a:fillRect l="-74607" t="-2547" r="-56508" b="-8616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17525" y="6186036"/>
            <a:ext cx="8080210" cy="3693393"/>
            <a:chOff x="0" y="0"/>
            <a:chExt cx="1251836" cy="572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836" cy="572203"/>
            </a:xfrm>
            <a:custGeom>
              <a:avLst/>
              <a:gdLst/>
              <a:ahLst/>
              <a:cxnLst/>
              <a:rect r="r" b="b" t="t" l="l"/>
              <a:pathLst>
                <a:path h="572203" w="1251836">
                  <a:moveTo>
                    <a:pt x="22037" y="0"/>
                  </a:moveTo>
                  <a:lnTo>
                    <a:pt x="1229799" y="0"/>
                  </a:lnTo>
                  <a:cubicBezTo>
                    <a:pt x="1241970" y="0"/>
                    <a:pt x="1251836" y="9866"/>
                    <a:pt x="1251836" y="22037"/>
                  </a:cubicBezTo>
                  <a:lnTo>
                    <a:pt x="1251836" y="550166"/>
                  </a:lnTo>
                  <a:cubicBezTo>
                    <a:pt x="1251836" y="556011"/>
                    <a:pt x="1249514" y="561616"/>
                    <a:pt x="1245381" y="565749"/>
                  </a:cubicBezTo>
                  <a:cubicBezTo>
                    <a:pt x="1241249" y="569881"/>
                    <a:pt x="1235643" y="572203"/>
                    <a:pt x="1229799" y="572203"/>
                  </a:cubicBezTo>
                  <a:lnTo>
                    <a:pt x="22037" y="572203"/>
                  </a:lnTo>
                  <a:cubicBezTo>
                    <a:pt x="16192" y="572203"/>
                    <a:pt x="10587" y="569881"/>
                    <a:pt x="6455" y="565749"/>
                  </a:cubicBezTo>
                  <a:cubicBezTo>
                    <a:pt x="2322" y="561616"/>
                    <a:pt x="0" y="556011"/>
                    <a:pt x="0" y="550166"/>
                  </a:cubicBezTo>
                  <a:lnTo>
                    <a:pt x="0" y="22037"/>
                  </a:lnTo>
                  <a:cubicBezTo>
                    <a:pt x="0" y="16192"/>
                    <a:pt x="2322" y="10587"/>
                    <a:pt x="6455" y="6455"/>
                  </a:cubicBezTo>
                  <a:cubicBezTo>
                    <a:pt x="10587" y="2322"/>
                    <a:pt x="16192" y="0"/>
                    <a:pt x="22037" y="0"/>
                  </a:cubicBezTo>
                  <a:close/>
                </a:path>
              </a:pathLst>
            </a:custGeom>
            <a:blipFill>
              <a:blip r:embed="rId3"/>
              <a:stretch>
                <a:fillRect l="-74607" t="-130921" r="-5650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09835" y="962025"/>
            <a:ext cx="34613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EDAD8"/>
                </a:solidFill>
                <a:latin typeface="Kite One"/>
                <a:ea typeface="Kite One"/>
                <a:cs typeface="Kite One"/>
                <a:sym typeface="Kite One"/>
              </a:rPr>
              <a:t>GRAG Framework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574" y="3383522"/>
            <a:ext cx="8749918" cy="33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5757"/>
                </a:solidFill>
                <a:latin typeface="Kite One"/>
                <a:ea typeface="Kite One"/>
                <a:cs typeface="Kite One"/>
                <a:sym typeface="Kite One"/>
              </a:rPr>
              <a:t>KEY Stages:</a:t>
            </a:r>
          </a:p>
          <a:p>
            <a:pPr algn="l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Indexing k-hop Ego-graphs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Divides large graphs into smaller subgraphs.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Graph Retrievel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Finds top-matching subgraphs based on query similarity.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3489" y="9807582"/>
            <a:ext cx="2586633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GRAG Y.Hu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5649" y="2501727"/>
            <a:ext cx="5755808" cy="7569251"/>
            <a:chOff x="0" y="0"/>
            <a:chExt cx="703028" cy="924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028" cy="924527"/>
            </a:xfrm>
            <a:custGeom>
              <a:avLst/>
              <a:gdLst/>
              <a:ahLst/>
              <a:cxnLst/>
              <a:rect r="r" b="b" t="t" l="l"/>
              <a:pathLst>
                <a:path h="924527" w="703028">
                  <a:moveTo>
                    <a:pt x="30936" y="0"/>
                  </a:moveTo>
                  <a:lnTo>
                    <a:pt x="672092" y="0"/>
                  </a:lnTo>
                  <a:cubicBezTo>
                    <a:pt x="680297" y="0"/>
                    <a:pt x="688166" y="3259"/>
                    <a:pt x="693967" y="9061"/>
                  </a:cubicBezTo>
                  <a:cubicBezTo>
                    <a:pt x="699769" y="14863"/>
                    <a:pt x="703028" y="22732"/>
                    <a:pt x="703028" y="30936"/>
                  </a:cubicBezTo>
                  <a:lnTo>
                    <a:pt x="703028" y="893590"/>
                  </a:lnTo>
                  <a:cubicBezTo>
                    <a:pt x="703028" y="910676"/>
                    <a:pt x="689178" y="924527"/>
                    <a:pt x="672092" y="924527"/>
                  </a:cubicBezTo>
                  <a:lnTo>
                    <a:pt x="30936" y="924527"/>
                  </a:lnTo>
                  <a:cubicBezTo>
                    <a:pt x="22732" y="924527"/>
                    <a:pt x="14863" y="921267"/>
                    <a:pt x="9061" y="915466"/>
                  </a:cubicBezTo>
                  <a:cubicBezTo>
                    <a:pt x="3259" y="909664"/>
                    <a:pt x="0" y="901795"/>
                    <a:pt x="0" y="893590"/>
                  </a:cubicBezTo>
                  <a:lnTo>
                    <a:pt x="0" y="30936"/>
                  </a:lnTo>
                  <a:cubicBezTo>
                    <a:pt x="0" y="22732"/>
                    <a:pt x="3259" y="14863"/>
                    <a:pt x="9061" y="9061"/>
                  </a:cubicBezTo>
                  <a:cubicBezTo>
                    <a:pt x="14863" y="3259"/>
                    <a:pt x="22732" y="0"/>
                    <a:pt x="3093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220069" b="-1115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56181" y="419898"/>
            <a:ext cx="3850884" cy="7785273"/>
            <a:chOff x="0" y="0"/>
            <a:chExt cx="519395" cy="10500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9395" cy="1050054"/>
            </a:xfrm>
            <a:custGeom>
              <a:avLst/>
              <a:gdLst/>
              <a:ahLst/>
              <a:cxnLst/>
              <a:rect r="r" b="b" t="t" l="l"/>
              <a:pathLst>
                <a:path h="1050054" w="519395">
                  <a:moveTo>
                    <a:pt x="46240" y="0"/>
                  </a:moveTo>
                  <a:lnTo>
                    <a:pt x="473156" y="0"/>
                  </a:lnTo>
                  <a:cubicBezTo>
                    <a:pt x="498693" y="0"/>
                    <a:pt x="519395" y="20702"/>
                    <a:pt x="519395" y="46240"/>
                  </a:cubicBezTo>
                  <a:lnTo>
                    <a:pt x="519395" y="1003814"/>
                  </a:lnTo>
                  <a:cubicBezTo>
                    <a:pt x="519395" y="1029351"/>
                    <a:pt x="498693" y="1050054"/>
                    <a:pt x="473156" y="1050054"/>
                  </a:cubicBezTo>
                  <a:lnTo>
                    <a:pt x="46240" y="1050054"/>
                  </a:lnTo>
                  <a:cubicBezTo>
                    <a:pt x="20702" y="1050054"/>
                    <a:pt x="0" y="1029351"/>
                    <a:pt x="0" y="1003814"/>
                  </a:cubicBezTo>
                  <a:lnTo>
                    <a:pt x="0" y="46240"/>
                  </a:lnTo>
                  <a:cubicBezTo>
                    <a:pt x="0" y="20702"/>
                    <a:pt x="20702" y="0"/>
                    <a:pt x="46240" y="0"/>
                  </a:cubicBezTo>
                  <a:close/>
                </a:path>
              </a:pathLst>
            </a:custGeom>
            <a:blipFill>
              <a:blip r:embed="rId3"/>
              <a:stretch>
                <a:fillRect l="-362079" t="0" r="-16319" b="-807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33553" y="672552"/>
            <a:ext cx="499764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3.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Soft Pruning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Filters our irrelevant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nodes/edges to reduce noice.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5742" y="6448316"/>
            <a:ext cx="644675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4. 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Dual Prompting for Generation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Combining Textual Prompts (hard)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with graph embedding (soft prompt)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3489" y="9807582"/>
            <a:ext cx="2586633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GRAG Y.Hu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840" y="4000369"/>
            <a:ext cx="13280460" cy="5896524"/>
            <a:chOff x="0" y="0"/>
            <a:chExt cx="2057491" cy="9135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491" cy="913526"/>
            </a:xfrm>
            <a:custGeom>
              <a:avLst/>
              <a:gdLst/>
              <a:ahLst/>
              <a:cxnLst/>
              <a:rect r="r" b="b" t="t" l="l"/>
              <a:pathLst>
                <a:path h="913526" w="2057491">
                  <a:moveTo>
                    <a:pt x="13408" y="0"/>
                  </a:moveTo>
                  <a:lnTo>
                    <a:pt x="2044083" y="0"/>
                  </a:lnTo>
                  <a:cubicBezTo>
                    <a:pt x="2051488" y="0"/>
                    <a:pt x="2057491" y="6003"/>
                    <a:pt x="2057491" y="13408"/>
                  </a:cubicBezTo>
                  <a:lnTo>
                    <a:pt x="2057491" y="900118"/>
                  </a:lnTo>
                  <a:cubicBezTo>
                    <a:pt x="2057491" y="903674"/>
                    <a:pt x="2056078" y="907084"/>
                    <a:pt x="2053564" y="909599"/>
                  </a:cubicBezTo>
                  <a:cubicBezTo>
                    <a:pt x="2051049" y="912113"/>
                    <a:pt x="2047639" y="913526"/>
                    <a:pt x="2044083" y="913526"/>
                  </a:cubicBezTo>
                  <a:lnTo>
                    <a:pt x="13408" y="913526"/>
                  </a:lnTo>
                  <a:cubicBezTo>
                    <a:pt x="9852" y="913526"/>
                    <a:pt x="6442" y="912113"/>
                    <a:pt x="3927" y="909599"/>
                  </a:cubicBezTo>
                  <a:cubicBezTo>
                    <a:pt x="1413" y="907084"/>
                    <a:pt x="0" y="903674"/>
                    <a:pt x="0" y="900118"/>
                  </a:cubicBezTo>
                  <a:lnTo>
                    <a:pt x="0" y="13408"/>
                  </a:lnTo>
                  <a:cubicBezTo>
                    <a:pt x="0" y="9852"/>
                    <a:pt x="1413" y="6442"/>
                    <a:pt x="3927" y="3927"/>
                  </a:cubicBezTo>
                  <a:cubicBezTo>
                    <a:pt x="6442" y="1413"/>
                    <a:pt x="9852" y="0"/>
                    <a:pt x="1340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1368" y="793498"/>
            <a:ext cx="17311404" cy="27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5757"/>
                </a:solidFill>
                <a:latin typeface="Kite One"/>
                <a:ea typeface="Kite One"/>
                <a:cs typeface="Kite One"/>
                <a:sym typeface="Kite One"/>
              </a:rPr>
              <a:t>Results:-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Performance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:- GRAG outperformed </a:t>
            </a:r>
            <a:r>
              <a:rPr lang="en-US" sz="3200">
                <a:solidFill>
                  <a:srgbClr val="7CD4D2"/>
                </a:solidFill>
                <a:latin typeface="Kite One"/>
                <a:ea typeface="Kite One"/>
                <a:cs typeface="Kite One"/>
                <a:sym typeface="Kite One"/>
              </a:rPr>
              <a:t>traditional RAG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and </a:t>
            </a:r>
            <a:r>
              <a:rPr lang="en-US" sz="3200">
                <a:solidFill>
                  <a:srgbClr val="7CD4D2"/>
                </a:solidFill>
                <a:latin typeface="Kite One"/>
                <a:ea typeface="Kite One"/>
                <a:cs typeface="Kite One"/>
                <a:sym typeface="Kite One"/>
              </a:rPr>
              <a:t>LLM 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 multi hop reasoning and accuracy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Efficiency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:-  High accuracy with low computational cost than fine-tuned LLMs.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Hallucination Reduction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:- Reduction of irrelavant data. Ground responses in actual graph data.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13489" y="9807582"/>
            <a:ext cx="2586633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GRAG Y.Hu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528" y="1723915"/>
            <a:ext cx="15110375" cy="8320599"/>
          </a:xfrm>
          <a:custGeom>
            <a:avLst/>
            <a:gdLst/>
            <a:ahLst/>
            <a:cxnLst/>
            <a:rect r="r" b="b" t="t" l="l"/>
            <a:pathLst>
              <a:path h="8320599" w="15110375">
                <a:moveTo>
                  <a:pt x="0" y="0"/>
                </a:moveTo>
                <a:lnTo>
                  <a:pt x="15110374" y="0"/>
                </a:lnTo>
                <a:lnTo>
                  <a:pt x="15110374" y="8320599"/>
                </a:lnTo>
                <a:lnTo>
                  <a:pt x="0" y="8320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2658" y="650875"/>
            <a:ext cx="3326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EDAD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CASE STUDY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764344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1"/>
                </a:lnTo>
                <a:lnTo>
                  <a:pt x="0" y="733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435" y="2443459"/>
            <a:ext cx="8344860" cy="7499943"/>
          </a:xfrm>
          <a:custGeom>
            <a:avLst/>
            <a:gdLst/>
            <a:ahLst/>
            <a:cxnLst/>
            <a:rect r="r" b="b" t="t" l="l"/>
            <a:pathLst>
              <a:path h="7499943" w="8344860">
                <a:moveTo>
                  <a:pt x="0" y="0"/>
                </a:moveTo>
                <a:lnTo>
                  <a:pt x="8344859" y="0"/>
                </a:lnTo>
                <a:lnTo>
                  <a:pt x="8344859" y="7499943"/>
                </a:lnTo>
                <a:lnTo>
                  <a:pt x="0" y="749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8974" y="2443459"/>
            <a:ext cx="8709026" cy="7097857"/>
          </a:xfrm>
          <a:custGeom>
            <a:avLst/>
            <a:gdLst/>
            <a:ahLst/>
            <a:cxnLst/>
            <a:rect r="r" b="b" t="t" l="l"/>
            <a:pathLst>
              <a:path h="7097857" w="8709026">
                <a:moveTo>
                  <a:pt x="0" y="0"/>
                </a:moveTo>
                <a:lnTo>
                  <a:pt x="8709026" y="0"/>
                </a:lnTo>
                <a:lnTo>
                  <a:pt x="8709026" y="7097857"/>
                </a:lnTo>
                <a:lnTo>
                  <a:pt x="0" y="709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410325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EDAD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7438"/>
            <a:ext cx="3286601" cy="97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8"/>
              </a:lnSpc>
              <a:spcBef>
                <a:spcPct val="0"/>
              </a:spcBef>
            </a:pPr>
            <a:r>
              <a:rPr lang="en-US" sz="5755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6589" y="2061973"/>
            <a:ext cx="6154892" cy="632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Introduction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Evolution of G-RAG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Overview of G-Retriever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Overview of GRAG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Casestudy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Comparative Analysis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Future Direction</a:t>
            </a:r>
          </a:p>
          <a:p>
            <a:pPr algn="just" marL="814172" indent="-407086" lvl="1">
              <a:lnSpc>
                <a:spcPts val="5656"/>
              </a:lnSpc>
              <a:buFont typeface="Arial"/>
              <a:buChar char="•"/>
            </a:pPr>
            <a:r>
              <a:rPr lang="en-US" sz="3771" spc="113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Conclusion</a:t>
            </a:r>
          </a:p>
          <a:p>
            <a:pPr algn="just">
              <a:lnSpc>
                <a:spcPts val="565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27696" y="1028700"/>
            <a:ext cx="8814957" cy="6979897"/>
          </a:xfrm>
          <a:custGeom>
            <a:avLst/>
            <a:gdLst/>
            <a:ahLst/>
            <a:cxnLst/>
            <a:rect r="r" b="b" t="t" l="l"/>
            <a:pathLst>
              <a:path h="6979897" w="8814957">
                <a:moveTo>
                  <a:pt x="0" y="0"/>
                </a:moveTo>
                <a:lnTo>
                  <a:pt x="8814957" y="0"/>
                </a:lnTo>
                <a:lnTo>
                  <a:pt x="8814957" y="6979897"/>
                </a:lnTo>
                <a:lnTo>
                  <a:pt x="0" y="697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04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309" y="650875"/>
            <a:ext cx="69002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COMPARATIVE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61309" y="1677793"/>
          <a:ext cx="16765381" cy="8467725"/>
        </p:xfrm>
        <a:graphic>
          <a:graphicData uri="http://schemas.openxmlformats.org/drawingml/2006/table">
            <a:tbl>
              <a:tblPr/>
              <a:tblGrid>
                <a:gridCol w="3352870"/>
                <a:gridCol w="5824830"/>
                <a:gridCol w="7587681"/>
              </a:tblGrid>
              <a:tr h="1180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8C52FF">
                            <a:alpha val="100000"/>
                          </a:srgbClr>
                        </a:gs>
                        <a:gs pos="100000">
                          <a:srgbClr val="5CE1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G-Retriver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8C52FF">
                            <a:alpha val="100000"/>
                          </a:srgbClr>
                        </a:gs>
                        <a:gs pos="100000">
                          <a:srgbClr val="5CE1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GRAG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8C52FF">
                            <a:alpha val="100000"/>
                          </a:srgbClr>
                        </a:gs>
                        <a:gs pos="100000">
                          <a:srgbClr val="5CE1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4166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Efficient retrieval with minimal hallucination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Graph topology preservation and complex reasoning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80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Key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Prize-Collection Steiner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k-hop ego-graphs, soft puning, dual promption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813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Efficiency vs Fidelity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Emphasis on efficiencty, Scalability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Balance fidelity with structural retention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4166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-Scalability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-Hallucination Resistance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-Precision in Multi-Hop Reasoning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-Efficient Pruning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459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-Depandancy on Graph Size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-Adaptability for Deep Reasoning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-Complexity of Dual Prompting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Kite One"/>
                          <a:ea typeface="Kite One"/>
                          <a:cs typeface="Kite One"/>
                          <a:sym typeface="Kite One"/>
                        </a:rPr>
                        <a:t>-Resource intensity in Large Graphs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4967" y="1660101"/>
            <a:ext cx="13125648" cy="8407366"/>
          </a:xfrm>
          <a:custGeom>
            <a:avLst/>
            <a:gdLst/>
            <a:ahLst/>
            <a:cxnLst/>
            <a:rect r="r" b="b" t="t" l="l"/>
            <a:pathLst>
              <a:path h="8407366" w="13125648">
                <a:moveTo>
                  <a:pt x="0" y="0"/>
                </a:moveTo>
                <a:lnTo>
                  <a:pt x="13125648" y="0"/>
                </a:lnTo>
                <a:lnTo>
                  <a:pt x="13125648" y="8407366"/>
                </a:lnTo>
                <a:lnTo>
                  <a:pt x="0" y="8407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" r="0" b="-25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7841" y="650875"/>
            <a:ext cx="45622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Future Direction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50471"/>
            <a:ext cx="365783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7089" y="3005481"/>
            <a:ext cx="14279285" cy="536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G-Rerivever : Best for fast, </a:t>
            </a:r>
            <a:r>
              <a:rPr lang="en-US" sz="3199" spc="95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scalable </a:t>
            </a: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retrieval on simple graphs</a:t>
            </a:r>
          </a:p>
          <a:p>
            <a:pPr algn="l">
              <a:lnSpc>
                <a:spcPts val="4799"/>
              </a:lnSpc>
            </a:pP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GRAG : Suited for complex reasoning and multi-hop tasks.</a:t>
            </a:r>
          </a:p>
          <a:p>
            <a:pPr algn="l">
              <a:lnSpc>
                <a:spcPts val="4799"/>
              </a:lnSpc>
            </a:pP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Application Fit: G-Retriver for </a:t>
            </a:r>
            <a:r>
              <a:rPr lang="en-US" sz="3199" spc="95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efficiency;</a:t>
            </a: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GRAG for depth.</a:t>
            </a:r>
          </a:p>
          <a:p>
            <a:pPr algn="l">
              <a:lnSpc>
                <a:spcPts val="4799"/>
              </a:lnSpc>
            </a:pP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Limitations : G-Retriever lacks deep structure; GRAG is </a:t>
            </a:r>
            <a:r>
              <a:rPr lang="en-US" sz="3199" spc="95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resource-heavy</a:t>
            </a:r>
          </a:p>
          <a:p>
            <a:pPr algn="l">
              <a:lnSpc>
                <a:spcPts val="4799"/>
              </a:lnSpc>
            </a:pP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Future Potential : Adaptive retrieval for G-Retriever; efficiency for GRAG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561" y="3293744"/>
            <a:ext cx="17661439" cy="596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He, X., Tian, Y., Sun, Y., Chawla, N. V., Laurent, T., LeCun, Y., &amp; Bresson, X. (2024). G-Retriever: Retrieval-Augmented Generation for Textual Graph Understanding and Question Answering. arXiv preprint arXiv:2402.07630v3. Retrieved from </a:t>
            </a:r>
            <a:r>
              <a:rPr lang="en-US" sz="3199" spc="95" u="sng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  <a:hlinkClick r:id="rId3" tooltip="https://arxiv.org/abs/2402.07630"/>
              </a:rPr>
              <a:t>https://arxiv.org/abs/2402.07630</a:t>
            </a:r>
          </a:p>
          <a:p>
            <a:pPr algn="l">
              <a:lnSpc>
                <a:spcPts val="4799"/>
              </a:lnSpc>
            </a:pP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Hu, Y., Lei, Z., Zhang, Z., Pan, B., Ling, C., &amp; Zhao, L. (n.d.). GRAG: Graph Retrieval-Augmented Generation. Department of Computer Science, Emory University, Atlanta, GA 30322, USA. Retrieved from [link]</a:t>
            </a:r>
          </a:p>
          <a:p>
            <a:pPr algn="l">
              <a:lnSpc>
                <a:spcPts val="4799"/>
              </a:lnSpc>
            </a:pPr>
          </a:p>
          <a:p>
            <a:pPr algn="just">
              <a:lnSpc>
                <a:spcPts val="47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0870" y="1361753"/>
            <a:ext cx="5170644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 spc="11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0328" y="6492783"/>
            <a:ext cx="6303172" cy="2765517"/>
          </a:xfrm>
          <a:custGeom>
            <a:avLst/>
            <a:gdLst/>
            <a:ahLst/>
            <a:cxnLst/>
            <a:rect r="r" b="b" t="t" l="l"/>
            <a:pathLst>
              <a:path h="2765517" w="6303172">
                <a:moveTo>
                  <a:pt x="0" y="0"/>
                </a:moveTo>
                <a:lnTo>
                  <a:pt x="6303172" y="0"/>
                </a:lnTo>
                <a:lnTo>
                  <a:pt x="6303172" y="2765517"/>
                </a:lnTo>
                <a:lnTo>
                  <a:pt x="0" y="2765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61681" y="3220694"/>
            <a:ext cx="10164638" cy="346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2"/>
              </a:lnSpc>
              <a:spcBef>
                <a:spcPct val="0"/>
              </a:spcBef>
            </a:pPr>
            <a:r>
              <a:rPr lang="en-US" sz="20287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92282" y="1446916"/>
            <a:ext cx="6775119" cy="38110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90503" y="952500"/>
            <a:ext cx="41474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503" y="1883552"/>
            <a:ext cx="7117437" cy="61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  <a:spcBef>
                <a:spcPct val="0"/>
              </a:spcBef>
            </a:pPr>
            <a:r>
              <a:rPr lang="en-US" sz="3426" spc="102">
                <a:solidFill>
                  <a:srgbClr val="3EDAD8"/>
                </a:solidFill>
                <a:latin typeface="Kite One"/>
                <a:ea typeface="Kite One"/>
                <a:cs typeface="Kite One"/>
                <a:sym typeface="Kite One"/>
              </a:rPr>
              <a:t>Prerequisites for Graph-Based RAG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880" y="3103318"/>
            <a:ext cx="10074712" cy="536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Natural Language Processing (</a:t>
            </a:r>
            <a:r>
              <a:rPr lang="en-US" sz="3199" spc="95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NLP)</a:t>
            </a: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 and </a:t>
            </a:r>
            <a:r>
              <a:rPr lang="en-US" sz="3199" spc="95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LLM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Language Models  : Transforms (BERT &amp; GPT)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Embeddings : Word2vec, GloVe</a:t>
            </a: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Theory Fundamentals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Basic and traversal Algorithms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Embedding : node2vec</a:t>
            </a: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Knowledge Graph and Graph Databases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Knowledge Representation</a:t>
            </a:r>
          </a:p>
          <a:p>
            <a:pPr algn="l" marL="1381748" indent="-460583" lvl="2">
              <a:lnSpc>
                <a:spcPts val="4799"/>
              </a:lnSpc>
              <a:buFont typeface="Arial"/>
              <a:buChar char="⚬"/>
            </a:pPr>
            <a:r>
              <a:rPr lang="en-US" sz="3199" spc="9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Databases (Neo4j) 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47591" y="5257920"/>
            <a:ext cx="7111787" cy="40003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39154" y="9201150"/>
            <a:ext cx="3018234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3 Blue 1 brown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7986" y="623542"/>
            <a:ext cx="4170997" cy="70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3"/>
              </a:lnSpc>
              <a:spcBef>
                <a:spcPct val="0"/>
              </a:spcBef>
            </a:pPr>
            <a:r>
              <a:rPr lang="en-US" sz="3949" spc="118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Foundation Model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39246" y="222364"/>
            <a:ext cx="8150126" cy="458444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4330" y="1546085"/>
            <a:ext cx="7992546" cy="614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Information Retrieval (IR) Essentials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Vector Similarity : Cosine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Retrieval Methods : TF-IDF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Neural Networks (</a:t>
            </a: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GNNs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)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Message Passing and Aggreation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Graph Representaion and Learning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Integrating Graphs with Language Models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Hybrid Models : Graph + LLM</a:t>
            </a:r>
          </a:p>
          <a:p>
            <a:pPr algn="just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Multi-Modal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06806" y="4586783"/>
            <a:ext cx="1973461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Internet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95349"/>
            <a:ext cx="18288000" cy="6112034"/>
          </a:xfrm>
          <a:custGeom>
            <a:avLst/>
            <a:gdLst/>
            <a:ahLst/>
            <a:cxnLst/>
            <a:rect r="r" b="b" t="t" l="l"/>
            <a:pathLst>
              <a:path h="6112034" w="18288000">
                <a:moveTo>
                  <a:pt x="0" y="0"/>
                </a:moveTo>
                <a:lnTo>
                  <a:pt x="18288000" y="0"/>
                </a:lnTo>
                <a:lnTo>
                  <a:pt x="18288000" y="6112033"/>
                </a:lnTo>
                <a:lnTo>
                  <a:pt x="0" y="6112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9768" r="0" b="-49768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910264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882244" y="4592122"/>
            <a:ext cx="14498400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4321509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732755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9144000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1555245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3966491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884778" y="4988362"/>
            <a:ext cx="880110" cy="916588"/>
            <a:chOff x="0" y="0"/>
            <a:chExt cx="812800" cy="8464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05399" y="4988362"/>
            <a:ext cx="880110" cy="916588"/>
            <a:chOff x="0" y="0"/>
            <a:chExt cx="812800" cy="8464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26021" y="4988362"/>
            <a:ext cx="880110" cy="916588"/>
            <a:chOff x="0" y="0"/>
            <a:chExt cx="812800" cy="8464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6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6377736" y="4218464"/>
            <a:ext cx="0" cy="837248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474467" y="3401179"/>
            <a:ext cx="880110" cy="916588"/>
            <a:chOff x="0" y="0"/>
            <a:chExt cx="812800" cy="8464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95088" y="3401179"/>
            <a:ext cx="880110" cy="916588"/>
            <a:chOff x="0" y="0"/>
            <a:chExt cx="812800" cy="8464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115710" y="3401179"/>
            <a:ext cx="880110" cy="916588"/>
            <a:chOff x="0" y="0"/>
            <a:chExt cx="812800" cy="84648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936332" y="3401179"/>
            <a:ext cx="880110" cy="916588"/>
            <a:chOff x="0" y="0"/>
            <a:chExt cx="812800" cy="8464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46489"/>
            </a:xfrm>
            <a:custGeom>
              <a:avLst/>
              <a:gdLst/>
              <a:ahLst/>
              <a:cxnLst/>
              <a:rect r="r" b="b" t="t" l="l"/>
              <a:pathLst>
                <a:path h="846489" w="812800">
                  <a:moveTo>
                    <a:pt x="406400" y="0"/>
                  </a:moveTo>
                  <a:cubicBezTo>
                    <a:pt x="181951" y="0"/>
                    <a:pt x="0" y="189493"/>
                    <a:pt x="0" y="423244"/>
                  </a:cubicBezTo>
                  <a:cubicBezTo>
                    <a:pt x="0" y="656996"/>
                    <a:pt x="181951" y="846489"/>
                    <a:pt x="406400" y="846489"/>
                  </a:cubicBezTo>
                  <a:cubicBezTo>
                    <a:pt x="630849" y="846489"/>
                    <a:pt x="812800" y="656996"/>
                    <a:pt x="812800" y="423244"/>
                  </a:cubicBezTo>
                  <a:cubicBezTo>
                    <a:pt x="812800" y="1894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6367"/>
              <a:ext cx="660400" cy="77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Kite One"/>
                  <a:ea typeface="Kite One"/>
                  <a:cs typeface="Kite One"/>
                  <a:sym typeface="Kite One"/>
                </a:rPr>
                <a:t>7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05157" y="5371267"/>
            <a:ext cx="2676631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Foundation of Information Retrieval 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(1960s-1980s)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95408" y="5443657"/>
            <a:ext cx="2676631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Advent of Machine Learning in IR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(1990s-2000s)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807590" y="2157214"/>
            <a:ext cx="2676631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Rise of Deep Learning and Neural Network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(2010s)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18868" y="5443657"/>
            <a:ext cx="2676631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Introduction of Retrieval-Augmented Generation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(2019)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631050" y="2579807"/>
            <a:ext cx="2676631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Advancements in Hybrid Models 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(2020s)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42328" y="5443657"/>
            <a:ext cx="2676631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Emerging Applications and Challenges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(present -)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699179" y="566376"/>
            <a:ext cx="12246346" cy="1840866"/>
            <a:chOff x="0" y="0"/>
            <a:chExt cx="16328461" cy="2454488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28575"/>
              <a:ext cx="16328461" cy="171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19">
                  <a:solidFill>
                    <a:srgbClr val="3EDAD8"/>
                  </a:solidFill>
                  <a:latin typeface="Kite One"/>
                  <a:ea typeface="Kite One"/>
                  <a:cs typeface="Kite One"/>
                  <a:sym typeface="Kite One"/>
                </a:rPr>
                <a:t>The Evolution of Graph-Based Retrieval-Augmented Generation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1822027"/>
              <a:ext cx="16328461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980282" y="2359576"/>
            <a:ext cx="2676631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Knowledge Representation and Graph Theory</a:t>
            </a:r>
          </a:p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(1970s-1990s)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9672" y="1791058"/>
            <a:ext cx="13256514" cy="6704884"/>
          </a:xfrm>
          <a:custGeom>
            <a:avLst/>
            <a:gdLst/>
            <a:ahLst/>
            <a:cxnLst/>
            <a:rect r="r" b="b" t="t" l="l"/>
            <a:pathLst>
              <a:path h="6704884" w="13256514">
                <a:moveTo>
                  <a:pt x="0" y="0"/>
                </a:moveTo>
                <a:lnTo>
                  <a:pt x="13256514" y="0"/>
                </a:lnTo>
                <a:lnTo>
                  <a:pt x="13256514" y="6704884"/>
                </a:lnTo>
                <a:lnTo>
                  <a:pt x="0" y="6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7929" y="5581248"/>
            <a:ext cx="7174041" cy="6369627"/>
          </a:xfrm>
          <a:custGeom>
            <a:avLst/>
            <a:gdLst/>
            <a:ahLst/>
            <a:cxnLst/>
            <a:rect r="r" b="b" t="t" l="l"/>
            <a:pathLst>
              <a:path h="6369627" w="7174041">
                <a:moveTo>
                  <a:pt x="0" y="0"/>
                </a:moveTo>
                <a:lnTo>
                  <a:pt x="7174041" y="0"/>
                </a:lnTo>
                <a:lnTo>
                  <a:pt x="7174041" y="6369627"/>
                </a:lnTo>
                <a:lnTo>
                  <a:pt x="0" y="636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-48509" t="-15154" r="-3325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5794" y="895350"/>
            <a:ext cx="1928812" cy="11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9"/>
              </a:lnSpc>
              <a:spcBef>
                <a:spcPct val="0"/>
              </a:spcBef>
            </a:pPr>
            <a:r>
              <a:rPr lang="en-US" sz="6521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5794" y="2819692"/>
            <a:ext cx="947857" cy="77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7899" indent="-473950" lvl="1">
              <a:lnSpc>
                <a:spcPts val="6585"/>
              </a:lnSpc>
              <a:buFont typeface="Arial"/>
              <a:buChar char="•"/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8121" y="2589506"/>
            <a:ext cx="4944133" cy="408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Query Translation</a:t>
            </a:r>
          </a:p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Routing</a:t>
            </a:r>
          </a:p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Query Construction</a:t>
            </a:r>
          </a:p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Indexing</a:t>
            </a:r>
          </a:p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Retrieval</a:t>
            </a:r>
          </a:p>
          <a:p>
            <a:pPr algn="just" marL="834890" indent="-417445" lvl="1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5921" y="8438792"/>
            <a:ext cx="1973461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Internet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86876" y="3934661"/>
            <a:ext cx="9405450" cy="5870817"/>
            <a:chOff x="0" y="0"/>
            <a:chExt cx="812800" cy="5073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07344"/>
            </a:xfrm>
            <a:custGeom>
              <a:avLst/>
              <a:gdLst/>
              <a:ahLst/>
              <a:cxnLst/>
              <a:rect r="r" b="b" t="t" l="l"/>
              <a:pathLst>
                <a:path h="507344" w="812800">
                  <a:moveTo>
                    <a:pt x="18932" y="0"/>
                  </a:moveTo>
                  <a:lnTo>
                    <a:pt x="793868" y="0"/>
                  </a:lnTo>
                  <a:cubicBezTo>
                    <a:pt x="798889" y="0"/>
                    <a:pt x="803704" y="1995"/>
                    <a:pt x="807255" y="5545"/>
                  </a:cubicBezTo>
                  <a:cubicBezTo>
                    <a:pt x="810805" y="9096"/>
                    <a:pt x="812800" y="13911"/>
                    <a:pt x="812800" y="18932"/>
                  </a:cubicBezTo>
                  <a:lnTo>
                    <a:pt x="812800" y="488412"/>
                  </a:lnTo>
                  <a:cubicBezTo>
                    <a:pt x="812800" y="493433"/>
                    <a:pt x="810805" y="498249"/>
                    <a:pt x="807255" y="501799"/>
                  </a:cubicBezTo>
                  <a:cubicBezTo>
                    <a:pt x="803704" y="505350"/>
                    <a:pt x="798889" y="507344"/>
                    <a:pt x="793868" y="507344"/>
                  </a:cubicBezTo>
                  <a:lnTo>
                    <a:pt x="18932" y="507344"/>
                  </a:lnTo>
                  <a:cubicBezTo>
                    <a:pt x="13911" y="507344"/>
                    <a:pt x="9096" y="505350"/>
                    <a:pt x="5545" y="501799"/>
                  </a:cubicBezTo>
                  <a:cubicBezTo>
                    <a:pt x="1995" y="498249"/>
                    <a:pt x="0" y="493433"/>
                    <a:pt x="0" y="488412"/>
                  </a:cubicBezTo>
                  <a:lnTo>
                    <a:pt x="0" y="18932"/>
                  </a:lnTo>
                  <a:cubicBezTo>
                    <a:pt x="0" y="13911"/>
                    <a:pt x="1995" y="9096"/>
                    <a:pt x="5545" y="5545"/>
                  </a:cubicBezTo>
                  <a:cubicBezTo>
                    <a:pt x="9096" y="1995"/>
                    <a:pt x="13911" y="0"/>
                    <a:pt x="18932" y="0"/>
                  </a:cubicBezTo>
                  <a:close/>
                </a:path>
              </a:pathLst>
            </a:custGeom>
            <a:blipFill>
              <a:blip r:embed="rId3"/>
              <a:stretch>
                <a:fillRect l="-5483" t="0" r="-548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76234" y="728345"/>
            <a:ext cx="476107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 based RAG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76039" y="886142"/>
            <a:ext cx="3387447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 Microsof\graphrag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9516" y="2570639"/>
            <a:ext cx="12115759" cy="87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4899" spc="146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GRAG =  Knowledge Graph +  RAG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632645"/>
            <a:ext cx="8033748" cy="321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103" indent="-369051" lvl="1">
              <a:lnSpc>
                <a:spcPts val="5128"/>
              </a:lnSpc>
              <a:buFont typeface="Arial"/>
              <a:buChar char="•"/>
            </a:pPr>
            <a:r>
              <a:rPr lang="en-US" sz="3418" spc="102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Do </a:t>
            </a:r>
            <a:r>
              <a:rPr lang="en-US" sz="3418" spc="102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vector Search</a:t>
            </a:r>
            <a:r>
              <a:rPr lang="en-US" sz="3418" spc="102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 for initial set nodes.</a:t>
            </a:r>
          </a:p>
          <a:p>
            <a:pPr algn="l" marL="738103" indent="-369051" lvl="1">
              <a:lnSpc>
                <a:spcPts val="5128"/>
              </a:lnSpc>
              <a:buFont typeface="Arial"/>
              <a:buChar char="•"/>
            </a:pPr>
            <a:r>
              <a:rPr lang="en-US" sz="3418" spc="102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Travel</a:t>
            </a:r>
            <a:r>
              <a:rPr lang="en-US" sz="3418" spc="102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the graph around the node to add context</a:t>
            </a:r>
          </a:p>
          <a:p>
            <a:pPr algn="l" marL="738103" indent="-369051" lvl="1">
              <a:lnSpc>
                <a:spcPts val="5128"/>
              </a:lnSpc>
              <a:buFont typeface="Arial"/>
              <a:buChar char="•"/>
            </a:pPr>
            <a:r>
              <a:rPr lang="en-US" sz="3418" spc="102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Top K </a:t>
            </a:r>
            <a:r>
              <a:rPr lang="en-US" sz="3418" spc="102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doc send to LLM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01453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1"/>
                </a:lnTo>
                <a:lnTo>
                  <a:pt x="0" y="733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66888" y="3518187"/>
            <a:ext cx="8538134" cy="6358726"/>
            <a:chOff x="0" y="0"/>
            <a:chExt cx="1322780" cy="985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2780" cy="985133"/>
            </a:xfrm>
            <a:custGeom>
              <a:avLst/>
              <a:gdLst/>
              <a:ahLst/>
              <a:cxnLst/>
              <a:rect r="r" b="b" t="t" l="l"/>
              <a:pathLst>
                <a:path h="985133" w="1322780">
                  <a:moveTo>
                    <a:pt x="20855" y="0"/>
                  </a:moveTo>
                  <a:lnTo>
                    <a:pt x="1301925" y="0"/>
                  </a:lnTo>
                  <a:cubicBezTo>
                    <a:pt x="1313443" y="0"/>
                    <a:pt x="1322780" y="9337"/>
                    <a:pt x="1322780" y="20855"/>
                  </a:cubicBezTo>
                  <a:lnTo>
                    <a:pt x="1322780" y="964278"/>
                  </a:lnTo>
                  <a:cubicBezTo>
                    <a:pt x="1322780" y="975796"/>
                    <a:pt x="1313443" y="985133"/>
                    <a:pt x="1301925" y="985133"/>
                  </a:cubicBezTo>
                  <a:lnTo>
                    <a:pt x="20855" y="985133"/>
                  </a:lnTo>
                  <a:cubicBezTo>
                    <a:pt x="15324" y="985133"/>
                    <a:pt x="10019" y="982936"/>
                    <a:pt x="6108" y="979025"/>
                  </a:cubicBezTo>
                  <a:cubicBezTo>
                    <a:pt x="2197" y="975114"/>
                    <a:pt x="0" y="969809"/>
                    <a:pt x="0" y="964278"/>
                  </a:cubicBezTo>
                  <a:lnTo>
                    <a:pt x="0" y="20855"/>
                  </a:lnTo>
                  <a:cubicBezTo>
                    <a:pt x="0" y="9337"/>
                    <a:pt x="9337" y="0"/>
                    <a:pt x="2085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23" r="0" b="-372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481330"/>
            <a:ext cx="60166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OF PAPER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072" y="1350326"/>
            <a:ext cx="1659595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Title: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- “G-Retriever: Retrieval-Agumented Generation for Textual Graph Understanding and Question Answering”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464" y="2762247"/>
            <a:ext cx="16884289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Authors: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-  Xiaoxin He, Yijun Tian, Yifei Sun, Nitesh V.Chawla, Thomas Laurent, Yann LeCun, Xavier Bresson, Bryan Hooi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   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464" y="4810133"/>
            <a:ext cx="8826671" cy="446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5757"/>
                </a:solidFill>
                <a:latin typeface="Kite One"/>
                <a:ea typeface="Kite One"/>
                <a:cs typeface="Kite One"/>
                <a:sym typeface="Kite One"/>
              </a:rPr>
              <a:t>Motivation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:- 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Traditional method focus on simpilar tasks like conectivity, shortest dist. etc. Real word complex questions are asked.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Scalability (too many tokens).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Reducing hallucinations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 in LLMs for graph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0251" y="9807582"/>
            <a:ext cx="3030260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source:G-Retriver X.He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6876" y="4178207"/>
            <a:ext cx="13039859" cy="7334921"/>
          </a:xfrm>
          <a:custGeom>
            <a:avLst/>
            <a:gdLst/>
            <a:ahLst/>
            <a:cxnLst/>
            <a:rect r="r" b="b" t="t" l="l"/>
            <a:pathLst>
              <a:path h="7334921" w="13039859">
                <a:moveTo>
                  <a:pt x="0" y="0"/>
                </a:moveTo>
                <a:lnTo>
                  <a:pt x="13039859" y="0"/>
                </a:lnTo>
                <a:lnTo>
                  <a:pt x="13039859" y="7334920"/>
                </a:lnTo>
                <a:lnTo>
                  <a:pt x="0" y="733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4715" y="3900813"/>
            <a:ext cx="16230600" cy="5785214"/>
            <a:chOff x="0" y="0"/>
            <a:chExt cx="2514545" cy="8962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896281"/>
            </a:xfrm>
            <a:custGeom>
              <a:avLst/>
              <a:gdLst/>
              <a:ahLst/>
              <a:cxnLst/>
              <a:rect r="r" b="b" t="t" l="l"/>
              <a:pathLst>
                <a:path h="896281" w="2514545">
                  <a:moveTo>
                    <a:pt x="10971" y="0"/>
                  </a:moveTo>
                  <a:lnTo>
                    <a:pt x="2503574" y="0"/>
                  </a:lnTo>
                  <a:cubicBezTo>
                    <a:pt x="2509633" y="0"/>
                    <a:pt x="2514545" y="4912"/>
                    <a:pt x="2514545" y="10971"/>
                  </a:cubicBezTo>
                  <a:lnTo>
                    <a:pt x="2514545" y="885310"/>
                  </a:lnTo>
                  <a:cubicBezTo>
                    <a:pt x="2514545" y="891369"/>
                    <a:pt x="2509633" y="896281"/>
                    <a:pt x="2503574" y="896281"/>
                  </a:cubicBezTo>
                  <a:lnTo>
                    <a:pt x="10971" y="896281"/>
                  </a:lnTo>
                  <a:cubicBezTo>
                    <a:pt x="4912" y="896281"/>
                    <a:pt x="0" y="891369"/>
                    <a:pt x="0" y="885310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3"/>
              <a:stretch>
                <a:fillRect l="-230" t="0" r="-23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4336" y="981075"/>
            <a:ext cx="2872383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Kite One"/>
                <a:ea typeface="Kite One"/>
                <a:cs typeface="Kite One"/>
                <a:sym typeface="Kite One"/>
              </a:rPr>
              <a:t>Key Innovations</a:t>
            </a: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0527" y="1963962"/>
            <a:ext cx="7003473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Unified Graph Quesiong-Answering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0260" y="1963962"/>
            <a:ext cx="4577001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3.Hallucination Mitigation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4.Scalability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15793" y="3191518"/>
            <a:ext cx="4173141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ite One"/>
                <a:ea typeface="Kite One"/>
                <a:cs typeface="Kite One"/>
                <a:sym typeface="Kite One"/>
              </a:rPr>
              <a:t>2.GraphQA Benchmark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0251" y="9807582"/>
            <a:ext cx="3030260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969696"/>
                </a:solidFill>
                <a:latin typeface="Kite One"/>
                <a:ea typeface="Kite One"/>
                <a:cs typeface="Kite One"/>
                <a:sym typeface="Kite One"/>
              </a:rPr>
              <a:t>source:G-Retriver X.He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DAGZ0yEc8Ek</dc:identifier>
  <dcterms:modified xsi:type="dcterms:W3CDTF">2011-08-01T06:04:30Z</dcterms:modified>
  <cp:revision>1</cp:revision>
  <dc:title>Copy of GRAG </dc:title>
</cp:coreProperties>
</file>